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charts/chart1.xml" ContentType="application/vnd.openxmlformats-officedocument.drawingml.chart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notesMasterIdLst>
    <p:notesMasterId r:id="rId18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Gross (₦m)</c:v>
                </c:pt>
              </c:strCache>
            </c:strRef>
          </c:tx>
          <c:spPr>
            <a:solidFill>
              <a:srgbClr val="CC3300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Sheet1!$A$2:$A$13</c:f>
              <c:multiLvlStrCache>
                <c:ptCount val="12"/>
                <c:lvl>
                  <c:pt idx="0">
                    <c:v>Jan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Apr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Aug</c:v>
                  </c:pt>
                  <c:pt idx="8">
                    <c:v>Sep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Dec</c:v>
                  </c:pt>
                </c:lvl>
              </c:multiLvlStrCache>
            </c:multiLvl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229.1</c:v>
                </c:pt>
                <c:pt idx="1">
                  <c:v>229</c:v>
                </c:pt>
                <c:pt idx="2">
                  <c:v>291.1</c:v>
                </c:pt>
                <c:pt idx="3">
                  <c:v>294.3</c:v>
                </c:pt>
                <c:pt idx="4">
                  <c:v>421.3</c:v>
                </c:pt>
                <c:pt idx="5">
                  <c:v>291.2</c:v>
                </c:pt>
                <c:pt idx="6">
                  <c:v>291</c:v>
                </c:pt>
                <c:pt idx="7">
                  <c:v>299</c:v>
                </c:pt>
                <c:pt idx="8">
                  <c:v>343.3</c:v>
                </c:pt>
                <c:pt idx="9">
                  <c:v>344.8</c:v>
                </c:pt>
                <c:pt idx="10">
                  <c:v>345.3</c:v>
                </c:pt>
                <c:pt idx="11">
                  <c:v>345.3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45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6E6764"/>
                </a:solidFill>
                <a:latin typeface="Calibri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  <c:max val="450"/>
          <c:min val="0"/>
        </c:scaling>
        <c:delete val="0"/>
        <c:axPos val="l"/>
        <c:majorGridlines>
          <c:spPr>
            <a:ln w="12700" cap="flat">
              <a:solidFill>
                <a:srgbClr val="E7DDD7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6E6764"/>
                </a:solidFill>
                <a:latin typeface="Calibri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Introduces the HR &amp; Payroll Management System built for FCE(T) Gombe — a web application managing staff records, monthly statutory payroll, and the full suite of official reports.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Closing: the system unifies records, statutory payroll and official reporting into one auditable, reproducible platform.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24131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914400"/>
            <a:ext cx="822960" cy="822960"/>
          </a:xfrm>
          <a:prstGeom prst="roundRect">
            <a:avLst>
              <a:gd name="adj" fmla="val 13333"/>
            </a:avLst>
          </a:prstGeom>
          <a:solidFill>
            <a:srgbClr val="CC3300"/>
          </a:solidFill>
          <a:ln/>
        </p:spPr>
      </p:sp>
      <p:sp>
        <p:nvSpPr>
          <p:cNvPr id="3" name="Text 1"/>
          <p:cNvSpPr/>
          <p:nvPr/>
        </p:nvSpPr>
        <p:spPr>
          <a:xfrm>
            <a:off x="640080" y="91440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FCE(T)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1645920" y="1024128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F7B79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FEDERAL COLLEGE OF EDUCATION (TECHNICAL), GOMBE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40080" y="2286000"/>
            <a:ext cx="1051560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0000"/>
              </a:lnSpc>
              <a:buNone/>
            </a:pPr>
            <a:r>
              <a:rPr lang="en-US" sz="5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HR &amp; Payroll</a:t>
            </a:r>
            <a:endParaRPr lang="en-US" sz="5400" dirty="0"/>
          </a:p>
          <a:p>
            <a:pPr indent="0" marL="0">
              <a:lnSpc>
                <a:spcPct val="100000"/>
              </a:lnSpc>
              <a:buNone/>
            </a:pPr>
            <a:r>
              <a:rPr lang="en-US" sz="5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Management System</a:t>
            </a:r>
            <a:endParaRPr lang="en-US" sz="5400" dirty="0"/>
          </a:p>
        </p:txBody>
      </p:sp>
      <p:sp>
        <p:nvSpPr>
          <p:cNvPr id="6" name="Text 4"/>
          <p:cNvSpPr/>
          <p:nvPr/>
        </p:nvSpPr>
        <p:spPr>
          <a:xfrm>
            <a:off x="640080" y="4343400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i="1" dirty="0">
                <a:solidFill>
                  <a:srgbClr val="D9C7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Staff records · Statutory payroll · Official reporting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640080" y="585216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B49A9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&amp; Operational Overview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02920"/>
            <a:ext cx="10058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CC33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MONTHLY OPERATIONS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11535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Bulk earnings &amp; deductions upload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640080" y="1600200"/>
            <a:ext cx="1091153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Apply an allowance or a deduction (e.g. a loan) to many staff at once — a simple File Number + Amount sheet.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640080" y="2286000"/>
            <a:ext cx="2487854" cy="1691640"/>
          </a:xfrm>
          <a:prstGeom prst="roundRect">
            <a:avLst>
              <a:gd name="adj" fmla="val 4865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914400" y="2560320"/>
            <a:ext cx="548640" cy="548640"/>
          </a:xfrm>
          <a:prstGeom prst="ellipse">
            <a:avLst/>
          </a:prstGeom>
          <a:solidFill>
            <a:srgbClr val="CC3300"/>
          </a:solidFill>
          <a:ln/>
        </p:spPr>
      </p:sp>
      <p:sp>
        <p:nvSpPr>
          <p:cNvPr id="7" name="Text 5"/>
          <p:cNvSpPr/>
          <p:nvPr/>
        </p:nvSpPr>
        <p:spPr>
          <a:xfrm>
            <a:off x="914400" y="256032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1600200" y="2578608"/>
            <a:ext cx="139057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Choose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914400" y="3246120"/>
            <a:ext cx="193921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Pick the item &amp; the month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3109646" y="2788920"/>
            <a:ext cx="365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7B79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>
            <a:off x="3447974" y="2286000"/>
            <a:ext cx="2487854" cy="1691640"/>
          </a:xfrm>
          <a:prstGeom prst="roundRect">
            <a:avLst>
              <a:gd name="adj" fmla="val 4865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3722294" y="2560320"/>
            <a:ext cx="548640" cy="548640"/>
          </a:xfrm>
          <a:prstGeom prst="ellipse">
            <a:avLst/>
          </a:prstGeom>
          <a:solidFill>
            <a:srgbClr val="CC3300"/>
          </a:solidFill>
          <a:ln/>
        </p:spPr>
      </p:sp>
      <p:sp>
        <p:nvSpPr>
          <p:cNvPr id="13" name="Text 11"/>
          <p:cNvSpPr/>
          <p:nvPr/>
        </p:nvSpPr>
        <p:spPr>
          <a:xfrm>
            <a:off x="3722294" y="256032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4408094" y="2578608"/>
            <a:ext cx="139057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Template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3722294" y="3246120"/>
            <a:ext cx="193921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Download File No. + Amount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5917540" y="2788920"/>
            <a:ext cx="365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7B79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sp>
        <p:nvSpPr>
          <p:cNvPr id="17" name="Shape 15"/>
          <p:cNvSpPr/>
          <p:nvPr/>
        </p:nvSpPr>
        <p:spPr>
          <a:xfrm>
            <a:off x="6255868" y="2286000"/>
            <a:ext cx="2487854" cy="1691640"/>
          </a:xfrm>
          <a:prstGeom prst="roundRect">
            <a:avLst>
              <a:gd name="adj" fmla="val 4865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6530188" y="2560320"/>
            <a:ext cx="548640" cy="548640"/>
          </a:xfrm>
          <a:prstGeom prst="ellipse">
            <a:avLst/>
          </a:prstGeom>
          <a:solidFill>
            <a:srgbClr val="CC3300"/>
          </a:solidFill>
          <a:ln/>
        </p:spPr>
      </p:sp>
      <p:sp>
        <p:nvSpPr>
          <p:cNvPr id="19" name="Text 17"/>
          <p:cNvSpPr/>
          <p:nvPr/>
        </p:nvSpPr>
        <p:spPr>
          <a:xfrm>
            <a:off x="6530188" y="256032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7215988" y="2578608"/>
            <a:ext cx="139057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Upload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6530188" y="3246120"/>
            <a:ext cx="193921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Matched by file number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8725433" y="2788920"/>
            <a:ext cx="365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7B79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sp>
        <p:nvSpPr>
          <p:cNvPr id="23" name="Shape 21"/>
          <p:cNvSpPr/>
          <p:nvPr/>
        </p:nvSpPr>
        <p:spPr>
          <a:xfrm>
            <a:off x="9063761" y="2286000"/>
            <a:ext cx="2487854" cy="1691640"/>
          </a:xfrm>
          <a:prstGeom prst="roundRect">
            <a:avLst>
              <a:gd name="adj" fmla="val 4865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9338081" y="2560320"/>
            <a:ext cx="548640" cy="548640"/>
          </a:xfrm>
          <a:prstGeom prst="ellipse">
            <a:avLst/>
          </a:prstGeom>
          <a:solidFill>
            <a:srgbClr val="CC3300"/>
          </a:solidFill>
          <a:ln/>
        </p:spPr>
      </p:sp>
      <p:sp>
        <p:nvSpPr>
          <p:cNvPr id="25" name="Text 23"/>
          <p:cNvSpPr/>
          <p:nvPr/>
        </p:nvSpPr>
        <p:spPr>
          <a:xfrm>
            <a:off x="9338081" y="256032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10023881" y="2578608"/>
            <a:ext cx="139057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Recalculate</a:t>
            </a:r>
            <a:endParaRPr lang="en-US" sz="1500" dirty="0"/>
          </a:p>
        </p:txBody>
      </p:sp>
      <p:sp>
        <p:nvSpPr>
          <p:cNvPr id="27" name="Text 25"/>
          <p:cNvSpPr/>
          <p:nvPr/>
        </p:nvSpPr>
        <p:spPr>
          <a:xfrm>
            <a:off x="9338081" y="3246120"/>
            <a:ext cx="193921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run reflects the amounts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640080" y="4297680"/>
            <a:ext cx="10911535" cy="1600200"/>
          </a:xfrm>
          <a:prstGeom prst="roundRect">
            <a:avLst>
              <a:gd name="adj" fmla="val 5143"/>
            </a:avLst>
          </a:prstGeom>
          <a:solidFill>
            <a:srgbClr val="FBF1ED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29" name="Text 27"/>
          <p:cNvSpPr/>
          <p:nvPr/>
        </p:nvSpPr>
        <p:spPr>
          <a:xfrm>
            <a:off x="960120" y="4480560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Month-scoped by design</a:t>
            </a:r>
            <a:endParaRPr lang="en-US" sz="1500" dirty="0"/>
          </a:p>
        </p:txBody>
      </p:sp>
      <p:sp>
        <p:nvSpPr>
          <p:cNvPr id="30" name="Text 28"/>
          <p:cNvSpPr/>
          <p:nvPr/>
        </p:nvSpPr>
        <p:spPr>
          <a:xfrm>
            <a:off x="960120" y="4892040"/>
            <a:ext cx="10271455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3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Amounts apply to the chosen month only, override any standing amount, and clear automatically next month. Staff not listed are untouched. A one-click “upload-only” mode stops standing amounts entirely.</a:t>
            </a:r>
            <a:endParaRPr lang="en-US" sz="1350" dirty="0"/>
          </a:p>
        </p:txBody>
      </p:sp>
      <p:sp>
        <p:nvSpPr>
          <p:cNvPr id="31" name="Text 29"/>
          <p:cNvSpPr/>
          <p:nvPr/>
        </p:nvSpPr>
        <p:spPr>
          <a:xfrm>
            <a:off x="11277295" y="640080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FCE(T) Gombe · HR &amp; Payroll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02920"/>
            <a:ext cx="10058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CC33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PEOPLE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11535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Promotion &amp; grade history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640080" y="1600200"/>
            <a:ext cx="1091153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grade change is a dated event; payroll uses the grade that was in force for each month.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868680" y="2926080"/>
            <a:ext cx="6492240" cy="0"/>
          </a:xfrm>
          <a:prstGeom prst="line">
            <a:avLst/>
          </a:prstGeom>
          <a:noFill/>
          <a:ln w="38100">
            <a:solidFill>
              <a:srgbClr val="E7DDD7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40080" y="2651760"/>
            <a:ext cx="548640" cy="548640"/>
          </a:xfrm>
          <a:prstGeom prst="ellipse">
            <a:avLst/>
          </a:prstGeom>
          <a:solidFill>
            <a:srgbClr val="241310"/>
          </a:solidFill>
          <a:ln/>
        </p:spPr>
      </p:sp>
      <p:sp>
        <p:nvSpPr>
          <p:cNvPr id="7" name="Text 5"/>
          <p:cNvSpPr/>
          <p:nvPr/>
        </p:nvSpPr>
        <p:spPr>
          <a:xfrm>
            <a:off x="274320" y="3291840"/>
            <a:ext cx="1280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Jan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91440" y="356616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INITIAL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91440" y="388620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GL08/4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3749040" y="2651760"/>
            <a:ext cx="548640" cy="548640"/>
          </a:xfrm>
          <a:prstGeom prst="ellipse">
            <a:avLst/>
          </a:prstGeom>
          <a:solidFill>
            <a:srgbClr val="CC3300"/>
          </a:solidFill>
          <a:ln/>
        </p:spPr>
      </p:sp>
      <p:sp>
        <p:nvSpPr>
          <p:cNvPr id="11" name="Text 9"/>
          <p:cNvSpPr/>
          <p:nvPr/>
        </p:nvSpPr>
        <p:spPr>
          <a:xfrm>
            <a:off x="3383280" y="3291840"/>
            <a:ext cx="1280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Jul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3200400" y="356616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PROMOTION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3200400" y="388620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GL08/5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6858000" y="2651760"/>
            <a:ext cx="548640" cy="54864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15" name="Shape 13"/>
          <p:cNvSpPr/>
          <p:nvPr/>
        </p:nvSpPr>
        <p:spPr>
          <a:xfrm>
            <a:off x="6858000" y="2651760"/>
            <a:ext cx="548640" cy="54864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CC3300"/>
            </a:solidFill>
            <a:prstDash val="dash"/>
          </a:ln>
        </p:spPr>
      </p:sp>
      <p:sp>
        <p:nvSpPr>
          <p:cNvPr id="16" name="Text 14"/>
          <p:cNvSpPr/>
          <p:nvPr/>
        </p:nvSpPr>
        <p:spPr>
          <a:xfrm>
            <a:off x="6492240" y="3291840"/>
            <a:ext cx="1280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6309360" y="356616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Scheduled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6309360" y="388620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future</a:t>
            </a:r>
            <a:endParaRPr lang="en-US" sz="1150" dirty="0"/>
          </a:p>
        </p:txBody>
      </p:sp>
      <p:sp>
        <p:nvSpPr>
          <p:cNvPr id="19" name="Shape 17"/>
          <p:cNvSpPr/>
          <p:nvPr/>
        </p:nvSpPr>
        <p:spPr>
          <a:xfrm>
            <a:off x="7406640" y="2331720"/>
            <a:ext cx="4144975" cy="3657600"/>
          </a:xfrm>
          <a:prstGeom prst="roundRect">
            <a:avLst>
              <a:gd name="adj" fmla="val 2250"/>
            </a:avLst>
          </a:prstGeom>
          <a:solidFill>
            <a:srgbClr val="241310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7726680" y="2560320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00" kern="0" dirty="0">
                <a:solidFill>
                  <a:srgbClr val="F7B79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Effective-dated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7726680" y="3017520"/>
            <a:ext cx="3504895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buSzPct val="100000"/>
              <a:buChar char="•"/>
            </a:pPr>
            <a:r>
              <a:rPr lang="en-US" sz="1250" dirty="0">
                <a:solidFill>
                  <a:srgbClr val="E6D8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Promotion, increment, conversion, demotion or correction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7726680" y="3730752"/>
            <a:ext cx="3504895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buSzPct val="100000"/>
              <a:buChar char="•"/>
            </a:pPr>
            <a:r>
              <a:rPr lang="en-US" sz="1250" dirty="0">
                <a:solidFill>
                  <a:srgbClr val="E6D8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Back-dated changes recalculate correctly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7726680" y="4443984"/>
            <a:ext cx="3504895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buSzPct val="100000"/>
              <a:buChar char="•"/>
            </a:pPr>
            <a:r>
              <a:rPr lang="en-US" sz="1250" dirty="0">
                <a:solidFill>
                  <a:srgbClr val="E6D8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Future-dated promotions activate on their date</a:t>
            </a:r>
            <a:endParaRPr lang="en-US" sz="1250" dirty="0"/>
          </a:p>
        </p:txBody>
      </p:sp>
      <p:sp>
        <p:nvSpPr>
          <p:cNvPr id="24" name="Text 22"/>
          <p:cNvSpPr/>
          <p:nvPr/>
        </p:nvSpPr>
        <p:spPr>
          <a:xfrm>
            <a:off x="7726680" y="5157216"/>
            <a:ext cx="3504895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buSzPct val="100000"/>
              <a:buChar char="•"/>
            </a:pPr>
            <a:r>
              <a:rPr lang="en-US" sz="1250" dirty="0">
                <a:solidFill>
                  <a:srgbClr val="E6D8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history: reason, reference and who recorded it</a:t>
            </a:r>
            <a:endParaRPr lang="en-US" sz="1250" dirty="0"/>
          </a:p>
        </p:txBody>
      </p:sp>
      <p:sp>
        <p:nvSpPr>
          <p:cNvPr id="25" name="Text 23"/>
          <p:cNvSpPr/>
          <p:nvPr/>
        </p:nvSpPr>
        <p:spPr>
          <a:xfrm>
            <a:off x="11277295" y="640080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FCE(T) Gombe · HR &amp; Payroll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02920"/>
            <a:ext cx="10058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CC33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RUNNING PAYROLL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11535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 controlled monthly lifecycle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18008" y="2377440"/>
            <a:ext cx="1828800" cy="1097280"/>
          </a:xfrm>
          <a:prstGeom prst="roundRect">
            <a:avLst>
              <a:gd name="adj" fmla="val 7500"/>
            </a:avLst>
          </a:prstGeom>
          <a:solidFill>
            <a:srgbClr val="241310"/>
          </a:solidFill>
          <a:ln w="12700">
            <a:solidFill>
              <a:srgbClr val="E7DDD7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18008" y="2377440"/>
            <a:ext cx="18288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Draft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2346808" y="2606040"/>
            <a:ext cx="5029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7B79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2849728" y="2377440"/>
            <a:ext cx="1828800" cy="1097280"/>
          </a:xfrm>
          <a:prstGeom prst="roundRect">
            <a:avLst>
              <a:gd name="adj" fmla="val 7500"/>
            </a:avLst>
          </a:prstGeom>
          <a:solidFill>
            <a:srgbClr val="241310"/>
          </a:solidFill>
          <a:ln w="12700">
            <a:solidFill>
              <a:srgbClr val="E7DDD7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2849728" y="2377440"/>
            <a:ext cx="18288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Calculated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4678528" y="2606040"/>
            <a:ext cx="5029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7B79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200" dirty="0"/>
          </a:p>
        </p:txBody>
      </p:sp>
      <p:sp>
        <p:nvSpPr>
          <p:cNvPr id="10" name="Shape 8"/>
          <p:cNvSpPr/>
          <p:nvPr/>
        </p:nvSpPr>
        <p:spPr>
          <a:xfrm>
            <a:off x="5181448" y="2377440"/>
            <a:ext cx="1828800" cy="1097280"/>
          </a:xfrm>
          <a:prstGeom prst="roundRect">
            <a:avLst>
              <a:gd name="adj" fmla="val 7500"/>
            </a:avLst>
          </a:prstGeom>
          <a:solidFill>
            <a:srgbClr val="CC3300"/>
          </a:solidFill>
          <a:ln w="12700">
            <a:solidFill>
              <a:srgbClr val="CC330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181448" y="2377440"/>
            <a:ext cx="18288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Approved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7010248" y="2606040"/>
            <a:ext cx="5029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7B79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200" dirty="0"/>
          </a:p>
        </p:txBody>
      </p:sp>
      <p:sp>
        <p:nvSpPr>
          <p:cNvPr id="13" name="Shape 11"/>
          <p:cNvSpPr/>
          <p:nvPr/>
        </p:nvSpPr>
        <p:spPr>
          <a:xfrm>
            <a:off x="7513168" y="2377440"/>
            <a:ext cx="1828800" cy="1097280"/>
          </a:xfrm>
          <a:prstGeom prst="roundRect">
            <a:avLst>
              <a:gd name="adj" fmla="val 7500"/>
            </a:avLst>
          </a:prstGeom>
          <a:solidFill>
            <a:srgbClr val="F4EEE9"/>
          </a:solidFill>
          <a:ln w="12700">
            <a:solidFill>
              <a:srgbClr val="E7DDD7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513168" y="2377440"/>
            <a:ext cx="18288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6E676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Paid</a:t>
            </a:r>
            <a:endParaRPr lang="en-US" sz="1700" dirty="0"/>
          </a:p>
        </p:txBody>
      </p:sp>
      <p:sp>
        <p:nvSpPr>
          <p:cNvPr id="15" name="Text 13"/>
          <p:cNvSpPr/>
          <p:nvPr/>
        </p:nvSpPr>
        <p:spPr>
          <a:xfrm>
            <a:off x="9341968" y="2606040"/>
            <a:ext cx="5029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7B79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200" dirty="0"/>
          </a:p>
        </p:txBody>
      </p:sp>
      <p:sp>
        <p:nvSpPr>
          <p:cNvPr id="16" name="Shape 14"/>
          <p:cNvSpPr/>
          <p:nvPr/>
        </p:nvSpPr>
        <p:spPr>
          <a:xfrm>
            <a:off x="9844888" y="2377440"/>
            <a:ext cx="1828800" cy="1097280"/>
          </a:xfrm>
          <a:prstGeom prst="roundRect">
            <a:avLst>
              <a:gd name="adj" fmla="val 7500"/>
            </a:avLst>
          </a:prstGeom>
          <a:solidFill>
            <a:srgbClr val="F4EEE9"/>
          </a:solidFill>
          <a:ln w="12700">
            <a:solidFill>
              <a:srgbClr val="E7DDD7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844888" y="2377440"/>
            <a:ext cx="18288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6E676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Closed</a:t>
            </a:r>
            <a:endParaRPr lang="en-US" sz="1700" dirty="0"/>
          </a:p>
        </p:txBody>
      </p:sp>
      <p:sp>
        <p:nvSpPr>
          <p:cNvPr id="18" name="Text 16"/>
          <p:cNvSpPr/>
          <p:nvPr/>
        </p:nvSpPr>
        <p:spPr>
          <a:xfrm>
            <a:off x="5181448" y="3611880"/>
            <a:ext cx="1828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i="1" dirty="0">
                <a:solidFill>
                  <a:srgbClr val="CC33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Locked after approval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640080" y="4160520"/>
            <a:ext cx="3393338" cy="1783080"/>
          </a:xfrm>
          <a:prstGeom prst="roundRect">
            <a:avLst>
              <a:gd name="adj" fmla="val 4615"/>
            </a:avLst>
          </a:prstGeom>
          <a:solidFill>
            <a:srgbClr val="FBF1ED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896112" y="4389120"/>
            <a:ext cx="29361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Immutable payslips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896112" y="4892040"/>
            <a:ext cx="2890418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payslip snapshots identity, grade, bank and every amount at calculation time.</a:t>
            </a:r>
            <a:endParaRPr lang="en-US" sz="1250" dirty="0"/>
          </a:p>
        </p:txBody>
      </p:sp>
      <p:sp>
        <p:nvSpPr>
          <p:cNvPr id="22" name="Shape 20"/>
          <p:cNvSpPr/>
          <p:nvPr/>
        </p:nvSpPr>
        <p:spPr>
          <a:xfrm>
            <a:off x="4399178" y="4160520"/>
            <a:ext cx="3393338" cy="1783080"/>
          </a:xfrm>
          <a:prstGeom prst="roundRect">
            <a:avLst>
              <a:gd name="adj" fmla="val 4615"/>
            </a:avLst>
          </a:prstGeom>
          <a:solidFill>
            <a:srgbClr val="FBF1ED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23" name="Text 21"/>
          <p:cNvSpPr/>
          <p:nvPr/>
        </p:nvSpPr>
        <p:spPr>
          <a:xfrm>
            <a:off x="4655210" y="4389120"/>
            <a:ext cx="29361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Recalculate freely</a:t>
            </a:r>
            <a:endParaRPr lang="en-US" sz="1500" dirty="0"/>
          </a:p>
        </p:txBody>
      </p:sp>
      <p:sp>
        <p:nvSpPr>
          <p:cNvPr id="24" name="Text 22"/>
          <p:cNvSpPr/>
          <p:nvPr/>
        </p:nvSpPr>
        <p:spPr>
          <a:xfrm>
            <a:off x="4655210" y="4892040"/>
            <a:ext cx="2890418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Re-run while unlocked after uploads or promotions; approved runs stay protected.</a:t>
            </a:r>
            <a:endParaRPr lang="en-US" sz="1250" dirty="0"/>
          </a:p>
        </p:txBody>
      </p:sp>
      <p:sp>
        <p:nvSpPr>
          <p:cNvPr id="25" name="Shape 23"/>
          <p:cNvSpPr/>
          <p:nvPr/>
        </p:nvSpPr>
        <p:spPr>
          <a:xfrm>
            <a:off x="8158277" y="4160520"/>
            <a:ext cx="3393338" cy="1783080"/>
          </a:xfrm>
          <a:prstGeom prst="roundRect">
            <a:avLst>
              <a:gd name="adj" fmla="val 4615"/>
            </a:avLst>
          </a:prstGeom>
          <a:solidFill>
            <a:srgbClr val="FBF1ED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26" name="Text 24"/>
          <p:cNvSpPr/>
          <p:nvPr/>
        </p:nvSpPr>
        <p:spPr>
          <a:xfrm>
            <a:off x="8414309" y="4389120"/>
            <a:ext cx="29361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Full totals &amp; search</a:t>
            </a:r>
            <a:endParaRPr lang="en-US" sz="1500" dirty="0"/>
          </a:p>
        </p:txBody>
      </p:sp>
      <p:sp>
        <p:nvSpPr>
          <p:cNvPr id="27" name="Text 25"/>
          <p:cNvSpPr/>
          <p:nvPr/>
        </p:nvSpPr>
        <p:spPr>
          <a:xfrm>
            <a:off x="8414309" y="4892040"/>
            <a:ext cx="2890418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Headline totals, by-structure summary, and payslip search by file number, IPPIS or name.</a:t>
            </a:r>
            <a:endParaRPr lang="en-US" sz="1250" dirty="0"/>
          </a:p>
        </p:txBody>
      </p:sp>
      <p:sp>
        <p:nvSpPr>
          <p:cNvPr id="28" name="Text 26"/>
          <p:cNvSpPr/>
          <p:nvPr/>
        </p:nvSpPr>
        <p:spPr>
          <a:xfrm>
            <a:off x="11277295" y="640080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FCE(T) Gombe · HR &amp; Payroll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02920"/>
            <a:ext cx="10058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CC33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GOVERNANCE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11535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full official report suite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965960"/>
            <a:ext cx="5212080" cy="4114800"/>
          </a:xfrm>
          <a:prstGeom prst="roundRect">
            <a:avLst>
              <a:gd name="adj" fmla="val 2000"/>
            </a:avLst>
          </a:prstGeom>
          <a:solidFill>
            <a:srgbClr val="FBF1ED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60120" y="219456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CC33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INSTANT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960120" y="260604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buSzPct val="100000"/>
              <a:buChar char="–"/>
            </a:pPr>
            <a:r>
              <a:rPr lang="en-US" sz="13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Departmental summary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960120" y="3136392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buSzPct val="100000"/>
              <a:buChar char="–"/>
            </a:pPr>
            <a:r>
              <a:rPr lang="en-US" sz="13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Banks summary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960120" y="3666744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buSzPct val="100000"/>
              <a:buChar char="–"/>
            </a:pPr>
            <a:r>
              <a:rPr lang="en-US" sz="13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Pension (PFA) summary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960120" y="4197096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buSzPct val="100000"/>
              <a:buChar char="–"/>
            </a:pPr>
            <a:r>
              <a:rPr lang="en-US" sz="13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Payroll journal (double-entry)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960120" y="4727448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buSzPct val="100000"/>
              <a:buChar char="–"/>
            </a:pPr>
            <a:r>
              <a:rPr lang="en-US" sz="13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Payment vouchers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960120" y="525780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buSzPct val="100000"/>
              <a:buChar char="–"/>
            </a:pPr>
            <a:r>
              <a:rPr lang="en-US" sz="13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Yearly summary</a:t>
            </a:r>
            <a:endParaRPr lang="en-US" sz="1350" dirty="0"/>
          </a:p>
        </p:txBody>
      </p:sp>
      <p:sp>
        <p:nvSpPr>
          <p:cNvPr id="12" name="Shape 10"/>
          <p:cNvSpPr/>
          <p:nvPr/>
        </p:nvSpPr>
        <p:spPr>
          <a:xfrm>
            <a:off x="6217920" y="1965960"/>
            <a:ext cx="5212080" cy="4114800"/>
          </a:xfrm>
          <a:prstGeom prst="roundRect">
            <a:avLst>
              <a:gd name="adj" fmla="val 2000"/>
            </a:avLst>
          </a:prstGeom>
          <a:solidFill>
            <a:srgbClr val="241310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6537960" y="219456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00" kern="0" dirty="0">
                <a:solidFill>
                  <a:srgbClr val="F7B79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GENERATED IN BACKGROUND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6537960" y="260604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buSzPct val="100000"/>
              <a:buChar char="–"/>
            </a:pPr>
            <a:r>
              <a:rPr lang="en-US" sz="1350" dirty="0">
                <a:solidFill>
                  <a:srgbClr val="E6D8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Departmental payroll listing</a:t>
            </a:r>
            <a:endParaRPr lang="en-US" sz="1350" dirty="0"/>
          </a:p>
        </p:txBody>
      </p:sp>
      <p:sp>
        <p:nvSpPr>
          <p:cNvPr id="15" name="Text 13"/>
          <p:cNvSpPr/>
          <p:nvPr/>
        </p:nvSpPr>
        <p:spPr>
          <a:xfrm>
            <a:off x="6537960" y="3172968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buSzPct val="100000"/>
              <a:buChar char="–"/>
            </a:pPr>
            <a:r>
              <a:rPr lang="en-US" sz="1350" dirty="0">
                <a:solidFill>
                  <a:srgbClr val="E6D8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Deductions schedules (per member)</a:t>
            </a:r>
            <a:endParaRPr lang="en-US" sz="1350" dirty="0"/>
          </a:p>
        </p:txBody>
      </p:sp>
      <p:sp>
        <p:nvSpPr>
          <p:cNvPr id="16" name="Text 14"/>
          <p:cNvSpPr/>
          <p:nvPr/>
        </p:nvSpPr>
        <p:spPr>
          <a:xfrm>
            <a:off x="6537960" y="3739896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buSzPct val="100000"/>
              <a:buChar char="–"/>
            </a:pPr>
            <a:r>
              <a:rPr lang="en-US" sz="1350" dirty="0">
                <a:solidFill>
                  <a:srgbClr val="E6D8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PFA remittance schedules</a:t>
            </a:r>
            <a:endParaRPr lang="en-US" sz="1350" dirty="0"/>
          </a:p>
        </p:txBody>
      </p:sp>
      <p:sp>
        <p:nvSpPr>
          <p:cNvPr id="17" name="Text 15"/>
          <p:cNvSpPr/>
          <p:nvPr/>
        </p:nvSpPr>
        <p:spPr>
          <a:xfrm>
            <a:off x="6537960" y="4306824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buSzPct val="100000"/>
              <a:buChar char="–"/>
            </a:pPr>
            <a:r>
              <a:rPr lang="en-US" sz="1350" dirty="0">
                <a:solidFill>
                  <a:srgbClr val="E6D8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Departmental payslips</a:t>
            </a:r>
            <a:endParaRPr lang="en-US" sz="1350" dirty="0"/>
          </a:p>
        </p:txBody>
      </p:sp>
      <p:sp>
        <p:nvSpPr>
          <p:cNvPr id="18" name="Text 16"/>
          <p:cNvSpPr/>
          <p:nvPr/>
        </p:nvSpPr>
        <p:spPr>
          <a:xfrm>
            <a:off x="6537960" y="4873752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52400" indent="-152400">
              <a:buSzPct val="100000"/>
              <a:buChar char="–"/>
            </a:pPr>
            <a:r>
              <a:rPr lang="en-US" sz="1350" dirty="0">
                <a:solidFill>
                  <a:srgbClr val="E6D8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 Record Card (per employee/year)</a:t>
            </a:r>
            <a:endParaRPr lang="en-US" sz="1350" dirty="0"/>
          </a:p>
        </p:txBody>
      </p:sp>
      <p:sp>
        <p:nvSpPr>
          <p:cNvPr id="19" name="Text 17"/>
          <p:cNvSpPr/>
          <p:nvPr/>
        </p:nvSpPr>
        <p:spPr>
          <a:xfrm>
            <a:off x="6537960" y="5440680"/>
            <a:ext cx="4572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50" i="1" dirty="0">
                <a:solidFill>
                  <a:srgbClr val="B49A9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Large per-member reports build in the background and download when ready — with amounts rendered in words on the journal and vouchers.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11277295" y="640080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FCE(T) Gombe · HR &amp; Payroll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02920"/>
            <a:ext cx="10058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CC33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 SCALE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11535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Personnel expenditure across the year</a:t>
            </a:r>
            <a:endParaRPr lang="en-US" sz="3000" dirty="0"/>
          </a:p>
        </p:txBody>
      </p:sp>
      <p:graphicFrame>
        <p:nvGraphicFramePr>
          <p:cNvPr id="4" name="Chart 0" descr=""/>
          <p:cNvGraphicFramePr/>
          <p:nvPr/>
        </p:nvGraphicFramePr>
        <p:xfrm>
          <a:off x="640080" y="1828800"/>
          <a:ext cx="10911535" cy="338328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5" name="Text 2"/>
          <p:cNvSpPr/>
          <p:nvPr/>
        </p:nvSpPr>
        <p:spPr>
          <a:xfrm>
            <a:off x="640080" y="5394960"/>
            <a:ext cx="10911535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i="1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Monthly gross personnel expenditure, 2024 (₦ millions). The system reproduces figures like these — and every supporting schedule — from a single calculation.</a:t>
            </a:r>
            <a:endParaRPr lang="en-US" sz="1250" dirty="0"/>
          </a:p>
        </p:txBody>
      </p:sp>
      <p:sp>
        <p:nvSpPr>
          <p:cNvPr id="6" name="Text 3"/>
          <p:cNvSpPr/>
          <p:nvPr/>
        </p:nvSpPr>
        <p:spPr>
          <a:xfrm>
            <a:off x="11277295" y="640080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FCE(T) Gombe · HR &amp; Payroll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02920"/>
            <a:ext cx="10058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CC33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TRUST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11535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Security, audit &amp; data integrity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874520"/>
            <a:ext cx="5272888" cy="123444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896112" y="2203704"/>
            <a:ext cx="548640" cy="548640"/>
          </a:xfrm>
          <a:prstGeom prst="ellipse">
            <a:avLst/>
          </a:prstGeom>
          <a:solidFill>
            <a:srgbClr val="FBF1ED"/>
          </a:solidFill>
          <a:ln/>
        </p:spPr>
      </p:sp>
      <p:sp>
        <p:nvSpPr>
          <p:cNvPr id="6" name="Text 4"/>
          <p:cNvSpPr/>
          <p:nvPr/>
        </p:nvSpPr>
        <p:spPr>
          <a:xfrm>
            <a:off x="896112" y="2203704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1645920" y="2075688"/>
            <a:ext cx="4084168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Role-based access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1645920" y="2496312"/>
            <a:ext cx="408416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Four back-office roles plus self-service; rules enforced server-side.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6278728" y="1874520"/>
            <a:ext cx="5272888" cy="123444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6534760" y="2203704"/>
            <a:ext cx="548640" cy="548640"/>
          </a:xfrm>
          <a:prstGeom prst="ellipse">
            <a:avLst/>
          </a:prstGeom>
          <a:solidFill>
            <a:srgbClr val="FBF1ED"/>
          </a:solidFill>
          <a:ln/>
        </p:spPr>
      </p:sp>
      <p:sp>
        <p:nvSpPr>
          <p:cNvPr id="11" name="Text 9"/>
          <p:cNvSpPr/>
          <p:nvPr/>
        </p:nvSpPr>
        <p:spPr>
          <a:xfrm>
            <a:off x="6534760" y="2203704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7284568" y="2075688"/>
            <a:ext cx="4084168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Full audit trail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7284568" y="2496312"/>
            <a:ext cx="408416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Field-level change history with the acting user on key records.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640080" y="3383280"/>
            <a:ext cx="5272888" cy="123444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896112" y="3712464"/>
            <a:ext cx="548640" cy="548640"/>
          </a:xfrm>
          <a:prstGeom prst="ellipse">
            <a:avLst/>
          </a:prstGeom>
          <a:solidFill>
            <a:srgbClr val="FBF1ED"/>
          </a:solidFill>
          <a:ln/>
        </p:spPr>
      </p:sp>
      <p:sp>
        <p:nvSpPr>
          <p:cNvPr id="16" name="Text 14"/>
          <p:cNvSpPr/>
          <p:nvPr/>
        </p:nvSpPr>
        <p:spPr>
          <a:xfrm>
            <a:off x="896112" y="3712464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1645920" y="3584448"/>
            <a:ext cx="4084168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Immutable payslips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1645920" y="4005072"/>
            <a:ext cx="408416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Paid figures are snapshots and cannot be altered after the fact.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6278728" y="3383280"/>
            <a:ext cx="5272888" cy="123444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6534760" y="3712464"/>
            <a:ext cx="548640" cy="548640"/>
          </a:xfrm>
          <a:prstGeom prst="ellipse">
            <a:avLst/>
          </a:prstGeom>
          <a:solidFill>
            <a:srgbClr val="FBF1ED"/>
          </a:solidFill>
          <a:ln/>
        </p:spPr>
      </p:sp>
      <p:sp>
        <p:nvSpPr>
          <p:cNvPr id="21" name="Text 19"/>
          <p:cNvSpPr/>
          <p:nvPr/>
        </p:nvSpPr>
        <p:spPr>
          <a:xfrm>
            <a:off x="6534760" y="3712464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7284568" y="3584448"/>
            <a:ext cx="4084168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Effective-dated truth</a:t>
            </a:r>
            <a:endParaRPr lang="en-US" sz="1500" dirty="0"/>
          </a:p>
        </p:txBody>
      </p:sp>
      <p:sp>
        <p:nvSpPr>
          <p:cNvPr id="23" name="Text 21"/>
          <p:cNvSpPr/>
          <p:nvPr/>
        </p:nvSpPr>
        <p:spPr>
          <a:xfrm>
            <a:off x="7284568" y="4005072"/>
            <a:ext cx="408416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Grades, scales and tax rules keep history correct over time.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640080" y="4892040"/>
            <a:ext cx="5272888" cy="123444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896112" y="5221224"/>
            <a:ext cx="548640" cy="548640"/>
          </a:xfrm>
          <a:prstGeom prst="ellipse">
            <a:avLst/>
          </a:prstGeom>
          <a:solidFill>
            <a:srgbClr val="FBF1ED"/>
          </a:solidFill>
          <a:ln/>
        </p:spPr>
      </p:sp>
      <p:sp>
        <p:nvSpPr>
          <p:cNvPr id="26" name="Text 24"/>
          <p:cNvSpPr/>
          <p:nvPr/>
        </p:nvSpPr>
        <p:spPr>
          <a:xfrm>
            <a:off x="896112" y="5221224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1645920" y="5093208"/>
            <a:ext cx="4084168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Controlled access</a:t>
            </a:r>
            <a:endParaRPr lang="en-US" sz="1500" dirty="0"/>
          </a:p>
        </p:txBody>
      </p:sp>
      <p:sp>
        <p:nvSpPr>
          <p:cNvPr id="28" name="Text 26"/>
          <p:cNvSpPr/>
          <p:nvPr/>
        </p:nvSpPr>
        <p:spPr>
          <a:xfrm>
            <a:off x="1645920" y="5513832"/>
            <a:ext cx="408416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Self-registration disabled; accounts provisioned and invited by HR.</a:t>
            </a:r>
            <a:endParaRPr lang="en-US" sz="1200" dirty="0"/>
          </a:p>
        </p:txBody>
      </p:sp>
      <p:sp>
        <p:nvSpPr>
          <p:cNvPr id="29" name="Shape 27"/>
          <p:cNvSpPr/>
          <p:nvPr/>
        </p:nvSpPr>
        <p:spPr>
          <a:xfrm>
            <a:off x="6278728" y="4892040"/>
            <a:ext cx="5272888" cy="123444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6534760" y="5221224"/>
            <a:ext cx="548640" cy="548640"/>
          </a:xfrm>
          <a:prstGeom prst="ellipse">
            <a:avLst/>
          </a:prstGeom>
          <a:solidFill>
            <a:srgbClr val="FBF1ED"/>
          </a:solidFill>
          <a:ln/>
        </p:spPr>
      </p:sp>
      <p:sp>
        <p:nvSpPr>
          <p:cNvPr id="31" name="Text 29"/>
          <p:cNvSpPr/>
          <p:nvPr/>
        </p:nvSpPr>
        <p:spPr>
          <a:xfrm>
            <a:off x="6534760" y="5221224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</a:t>
            </a:r>
            <a:endParaRPr lang="en-US" sz="1300" dirty="0"/>
          </a:p>
        </p:txBody>
      </p:sp>
      <p:sp>
        <p:nvSpPr>
          <p:cNvPr id="32" name="Text 30"/>
          <p:cNvSpPr/>
          <p:nvPr/>
        </p:nvSpPr>
        <p:spPr>
          <a:xfrm>
            <a:off x="7284568" y="5093208"/>
            <a:ext cx="4084168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Reproducible results</a:t>
            </a:r>
            <a:endParaRPr lang="en-US" sz="1500" dirty="0"/>
          </a:p>
        </p:txBody>
      </p:sp>
      <p:sp>
        <p:nvSpPr>
          <p:cNvPr id="33" name="Text 31"/>
          <p:cNvSpPr/>
          <p:nvPr/>
        </p:nvSpPr>
        <p:spPr>
          <a:xfrm>
            <a:off x="7284568" y="5513832"/>
            <a:ext cx="408416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Any period recomputes to the same figures from stored inputs.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11277295" y="640080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FCE(T) Gombe · HR &amp; Payroll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24131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1005840"/>
            <a:ext cx="822960" cy="822960"/>
          </a:xfrm>
          <a:prstGeom prst="roundRect">
            <a:avLst>
              <a:gd name="adj" fmla="val 13333"/>
            </a:avLst>
          </a:prstGeom>
          <a:solidFill>
            <a:srgbClr val="CC3300"/>
          </a:solidFill>
          <a:ln/>
        </p:spPr>
      </p:sp>
      <p:sp>
        <p:nvSpPr>
          <p:cNvPr id="3" name="Text 1"/>
          <p:cNvSpPr/>
          <p:nvPr/>
        </p:nvSpPr>
        <p:spPr>
          <a:xfrm>
            <a:off x="640080" y="100584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FCE(T)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640080" y="2286000"/>
            <a:ext cx="1051560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One platform, from record to remittance</a:t>
            </a:r>
            <a:endParaRPr lang="en-US" sz="4000" dirty="0"/>
          </a:p>
        </p:txBody>
      </p:sp>
      <p:sp>
        <p:nvSpPr>
          <p:cNvPr id="5" name="Text 3"/>
          <p:cNvSpPr/>
          <p:nvPr/>
        </p:nvSpPr>
        <p:spPr>
          <a:xfrm>
            <a:off x="640080" y="4114800"/>
            <a:ext cx="32918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F7B79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1,300+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640080" y="4892040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9C7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staff on payroll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4297680" y="4114800"/>
            <a:ext cx="32918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F7B79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11</a:t>
            </a:r>
            <a:endParaRPr lang="en-US" sz="4000" dirty="0"/>
          </a:p>
        </p:txBody>
      </p:sp>
      <p:sp>
        <p:nvSpPr>
          <p:cNvPr id="8" name="Text 6"/>
          <p:cNvSpPr/>
          <p:nvPr/>
        </p:nvSpPr>
        <p:spPr>
          <a:xfrm>
            <a:off x="4297680" y="4892040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9C7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official reports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955280" y="4114800"/>
            <a:ext cx="32918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F7B79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100%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7955280" y="4892040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9C7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auditable &amp; reproducible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640080" y="5943600"/>
            <a:ext cx="10058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B49A9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Federal College of Education (Technical), Gombe · HR &amp; Payroll Management System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02920"/>
            <a:ext cx="10058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CC33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WE WILL COVER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11535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Agenda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828800"/>
            <a:ext cx="3393338" cy="1828800"/>
          </a:xfrm>
          <a:prstGeom prst="roundRect">
            <a:avLst>
              <a:gd name="adj" fmla="val 4500"/>
            </a:avLst>
          </a:prstGeom>
          <a:solidFill>
            <a:srgbClr val="FBF1ED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868680" y="2057400"/>
            <a:ext cx="1371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01</a:t>
            </a:r>
            <a:endParaRPr lang="en-US" sz="3400" dirty="0"/>
          </a:p>
        </p:txBody>
      </p:sp>
      <p:sp>
        <p:nvSpPr>
          <p:cNvPr id="6" name="Text 4"/>
          <p:cNvSpPr/>
          <p:nvPr/>
        </p:nvSpPr>
        <p:spPr>
          <a:xfrm>
            <a:off x="868680" y="2743200"/>
            <a:ext cx="29361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system at a glance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68680" y="3127248"/>
            <a:ext cx="29361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Purpose, scope and who uses it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4399178" y="1828800"/>
            <a:ext cx="3393338" cy="1828800"/>
          </a:xfrm>
          <a:prstGeom prst="roundRect">
            <a:avLst>
              <a:gd name="adj" fmla="val 4500"/>
            </a:avLst>
          </a:prstGeom>
          <a:solidFill>
            <a:srgbClr val="FBF1ED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4627778" y="2057400"/>
            <a:ext cx="1371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02</a:t>
            </a:r>
            <a:endParaRPr lang="en-US" sz="3400" dirty="0"/>
          </a:p>
        </p:txBody>
      </p:sp>
      <p:sp>
        <p:nvSpPr>
          <p:cNvPr id="10" name="Text 8"/>
          <p:cNvSpPr/>
          <p:nvPr/>
        </p:nvSpPr>
        <p:spPr>
          <a:xfrm>
            <a:off x="4627778" y="2743200"/>
            <a:ext cx="29361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Core modules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627778" y="3127248"/>
            <a:ext cx="29361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Employees, salary tables, pay components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8158277" y="1828800"/>
            <a:ext cx="3393338" cy="1828800"/>
          </a:xfrm>
          <a:prstGeom prst="roundRect">
            <a:avLst>
              <a:gd name="adj" fmla="val 4500"/>
            </a:avLst>
          </a:prstGeom>
          <a:solidFill>
            <a:srgbClr val="FBF1ED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8386877" y="2057400"/>
            <a:ext cx="1371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03</a:t>
            </a:r>
            <a:endParaRPr lang="en-US" sz="3400" dirty="0"/>
          </a:p>
        </p:txBody>
      </p:sp>
      <p:sp>
        <p:nvSpPr>
          <p:cNvPr id="14" name="Text 12"/>
          <p:cNvSpPr/>
          <p:nvPr/>
        </p:nvSpPr>
        <p:spPr>
          <a:xfrm>
            <a:off x="8386877" y="2743200"/>
            <a:ext cx="29361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Config-driven PAYE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8386877" y="3127248"/>
            <a:ext cx="29361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Reliefs, bands and minimum tax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640080" y="4023360"/>
            <a:ext cx="3393338" cy="1828800"/>
          </a:xfrm>
          <a:prstGeom prst="roundRect">
            <a:avLst>
              <a:gd name="adj" fmla="val 4500"/>
            </a:avLst>
          </a:prstGeom>
          <a:solidFill>
            <a:srgbClr val="FBF1ED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868680" y="4251960"/>
            <a:ext cx="1371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04</a:t>
            </a:r>
            <a:endParaRPr lang="en-US" sz="3400" dirty="0"/>
          </a:p>
        </p:txBody>
      </p:sp>
      <p:sp>
        <p:nvSpPr>
          <p:cNvPr id="18" name="Text 16"/>
          <p:cNvSpPr/>
          <p:nvPr/>
        </p:nvSpPr>
        <p:spPr>
          <a:xfrm>
            <a:off x="868680" y="4937760"/>
            <a:ext cx="29361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Monthly operations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868680" y="5321808"/>
            <a:ext cx="29361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Amount uploads and payroll runs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4399178" y="4023360"/>
            <a:ext cx="3393338" cy="1828800"/>
          </a:xfrm>
          <a:prstGeom prst="roundRect">
            <a:avLst>
              <a:gd name="adj" fmla="val 4500"/>
            </a:avLst>
          </a:prstGeom>
          <a:solidFill>
            <a:srgbClr val="FBF1ED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4627778" y="4251960"/>
            <a:ext cx="1371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05</a:t>
            </a:r>
            <a:endParaRPr lang="en-US" sz="3400" dirty="0"/>
          </a:p>
        </p:txBody>
      </p:sp>
      <p:sp>
        <p:nvSpPr>
          <p:cNvPr id="22" name="Text 20"/>
          <p:cNvSpPr/>
          <p:nvPr/>
        </p:nvSpPr>
        <p:spPr>
          <a:xfrm>
            <a:off x="4627778" y="4937760"/>
            <a:ext cx="29361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Promotions &amp; history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4627778" y="5321808"/>
            <a:ext cx="29361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Effective-dated grade tracking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8158277" y="4023360"/>
            <a:ext cx="3393338" cy="1828800"/>
          </a:xfrm>
          <a:prstGeom prst="roundRect">
            <a:avLst>
              <a:gd name="adj" fmla="val 4500"/>
            </a:avLst>
          </a:prstGeom>
          <a:solidFill>
            <a:srgbClr val="FBF1ED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25" name="Text 23"/>
          <p:cNvSpPr/>
          <p:nvPr/>
        </p:nvSpPr>
        <p:spPr>
          <a:xfrm>
            <a:off x="8386877" y="4251960"/>
            <a:ext cx="1371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06</a:t>
            </a:r>
            <a:endParaRPr lang="en-US" sz="3400" dirty="0"/>
          </a:p>
        </p:txBody>
      </p:sp>
      <p:sp>
        <p:nvSpPr>
          <p:cNvPr id="26" name="Text 24"/>
          <p:cNvSpPr/>
          <p:nvPr/>
        </p:nvSpPr>
        <p:spPr>
          <a:xfrm>
            <a:off x="8386877" y="4937760"/>
            <a:ext cx="29361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Reports &amp; governance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8386877" y="5321808"/>
            <a:ext cx="293613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Official reports, audit and security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11277295" y="640080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FCE(T) Gombe · HR &amp; Payroll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02920"/>
            <a:ext cx="10058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CC33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SYSTEM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11535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From spreadsheets to a single source of truth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920240"/>
            <a:ext cx="5212080" cy="4023360"/>
          </a:xfrm>
          <a:prstGeom prst="roundRect">
            <a:avLst>
              <a:gd name="adj" fmla="val 2045"/>
            </a:avLst>
          </a:prstGeom>
          <a:solidFill>
            <a:srgbClr val="F4EEE9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60120" y="214884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200" kern="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BEFORE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960120" y="2651760"/>
            <a:ext cx="45720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buSzPct val="100000"/>
              <a:buChar char="–"/>
            </a:pPr>
            <a:r>
              <a:rPr lang="en-US" sz="140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Payroll for ~1,300+ staff computed and reconciled by hand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60120" y="3429000"/>
            <a:ext cx="45720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buSzPct val="100000"/>
              <a:buChar char="–"/>
            </a:pPr>
            <a:r>
              <a:rPr lang="en-US" sz="140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Statutory figures (PAYE, pension, NHF) re-derived every month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960120" y="4206240"/>
            <a:ext cx="45720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buSzPct val="100000"/>
              <a:buChar char="–"/>
            </a:pPr>
            <a:r>
              <a:rPr lang="en-US" sz="140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Official schedules and vouchers assembled manually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960120" y="4983480"/>
            <a:ext cx="45720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buSzPct val="100000"/>
              <a:buChar char="–"/>
            </a:pPr>
            <a:r>
              <a:rPr lang="en-US" sz="140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structured history of grade changes or record edits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6217920" y="1920240"/>
            <a:ext cx="5212080" cy="4023360"/>
          </a:xfrm>
          <a:prstGeom prst="roundRect">
            <a:avLst>
              <a:gd name="adj" fmla="val 2045"/>
            </a:avLst>
          </a:prstGeom>
          <a:solidFill>
            <a:srgbClr val="FBF1ED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537960" y="214884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200" kern="0" dirty="0">
                <a:solidFill>
                  <a:srgbClr val="CC33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NOW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6537960" y="2651760"/>
            <a:ext cx="45720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buSzPct val="100000"/>
              <a:buChar char="•"/>
            </a:pPr>
            <a:r>
              <a:rPr lang="en-US" sz="140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system for records, payroll and reporting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6537960" y="3429000"/>
            <a:ext cx="45720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buSzPct val="100000"/>
              <a:buChar char="•"/>
            </a:pPr>
            <a:r>
              <a:rPr lang="en-US" sz="140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Statutory rules held as editable configuration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6537960" y="4206240"/>
            <a:ext cx="45720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buSzPct val="100000"/>
              <a:buChar char="•"/>
            </a:pPr>
            <a:r>
              <a:rPr lang="en-US" sz="140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official report generated at the click of a button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6537960" y="4983480"/>
            <a:ext cx="45720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buSzPct val="100000"/>
              <a:buChar char="•"/>
            </a:pPr>
            <a:r>
              <a:rPr lang="en-US" sz="140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audit trail and effective-dated history throughout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11277295" y="640080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FCE(T) Gombe · HR &amp; Payroll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02920"/>
            <a:ext cx="10058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CC33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SYSTEM AT A GLANCE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11535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Six capabilities, one platform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874520"/>
            <a:ext cx="3393338" cy="1783080"/>
          </a:xfrm>
          <a:prstGeom prst="roundRect">
            <a:avLst>
              <a:gd name="adj" fmla="val 4615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914400" y="2167128"/>
            <a:ext cx="640080" cy="640080"/>
          </a:xfrm>
          <a:prstGeom prst="ellipse">
            <a:avLst/>
          </a:prstGeom>
          <a:solidFill>
            <a:srgbClr val="CC3300"/>
          </a:solidFill>
          <a:ln/>
        </p:spPr>
      </p:sp>
      <p:sp>
        <p:nvSpPr>
          <p:cNvPr id="6" name="Text 4"/>
          <p:cNvSpPr/>
          <p:nvPr/>
        </p:nvSpPr>
        <p:spPr>
          <a:xfrm>
            <a:off x="914400" y="2167128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1691640" y="2185416"/>
            <a:ext cx="220461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Employee records</a:t>
            </a:r>
            <a:endParaRPr lang="en-US" sz="1550" dirty="0"/>
          </a:p>
        </p:txBody>
      </p:sp>
      <p:sp>
        <p:nvSpPr>
          <p:cNvPr id="8" name="Text 6"/>
          <p:cNvSpPr/>
          <p:nvPr/>
        </p:nvSpPr>
        <p:spPr>
          <a:xfrm>
            <a:off x="914400" y="2926080"/>
            <a:ext cx="284469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Master data with effective-dated grade history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399178" y="1874520"/>
            <a:ext cx="3393338" cy="1783080"/>
          </a:xfrm>
          <a:prstGeom prst="roundRect">
            <a:avLst>
              <a:gd name="adj" fmla="val 4615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4673498" y="2167128"/>
            <a:ext cx="640080" cy="640080"/>
          </a:xfrm>
          <a:prstGeom prst="ellipse">
            <a:avLst/>
          </a:prstGeom>
          <a:solidFill>
            <a:srgbClr val="CC3300"/>
          </a:solidFill>
          <a:ln/>
        </p:spPr>
      </p:sp>
      <p:sp>
        <p:nvSpPr>
          <p:cNvPr id="11" name="Text 9"/>
          <p:cNvSpPr/>
          <p:nvPr/>
        </p:nvSpPr>
        <p:spPr>
          <a:xfrm>
            <a:off x="4673498" y="2167128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5450738" y="2185416"/>
            <a:ext cx="220461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Salary &amp; components</a:t>
            </a:r>
            <a:endParaRPr lang="en-US" sz="1550" dirty="0"/>
          </a:p>
        </p:txBody>
      </p:sp>
      <p:sp>
        <p:nvSpPr>
          <p:cNvPr id="13" name="Text 11"/>
          <p:cNvSpPr/>
          <p:nvPr/>
        </p:nvSpPr>
        <p:spPr>
          <a:xfrm>
            <a:off x="4673498" y="2926080"/>
            <a:ext cx="284469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Configurable scale and pay components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8158277" y="1874520"/>
            <a:ext cx="3393338" cy="1783080"/>
          </a:xfrm>
          <a:prstGeom prst="roundRect">
            <a:avLst>
              <a:gd name="adj" fmla="val 4615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8432597" y="2167128"/>
            <a:ext cx="640080" cy="640080"/>
          </a:xfrm>
          <a:prstGeom prst="ellipse">
            <a:avLst/>
          </a:prstGeom>
          <a:solidFill>
            <a:srgbClr val="CC3300"/>
          </a:solidFill>
          <a:ln/>
        </p:spPr>
      </p:sp>
      <p:sp>
        <p:nvSpPr>
          <p:cNvPr id="16" name="Text 14"/>
          <p:cNvSpPr/>
          <p:nvPr/>
        </p:nvSpPr>
        <p:spPr>
          <a:xfrm>
            <a:off x="8432597" y="2167128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9209837" y="2185416"/>
            <a:ext cx="220461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Statutory payroll</a:t>
            </a:r>
            <a:endParaRPr lang="en-US" sz="1550" dirty="0"/>
          </a:p>
        </p:txBody>
      </p:sp>
      <p:sp>
        <p:nvSpPr>
          <p:cNvPr id="18" name="Text 16"/>
          <p:cNvSpPr/>
          <p:nvPr/>
        </p:nvSpPr>
        <p:spPr>
          <a:xfrm>
            <a:off x="8432597" y="2926080"/>
            <a:ext cx="284469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PAYE, pension and NHF computed automatically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640080" y="3977640"/>
            <a:ext cx="3393338" cy="1783080"/>
          </a:xfrm>
          <a:prstGeom prst="roundRect">
            <a:avLst>
              <a:gd name="adj" fmla="val 4615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914400" y="4270248"/>
            <a:ext cx="640080" cy="640080"/>
          </a:xfrm>
          <a:prstGeom prst="ellipse">
            <a:avLst/>
          </a:prstGeom>
          <a:solidFill>
            <a:srgbClr val="CC3300"/>
          </a:solidFill>
          <a:ln/>
        </p:spPr>
      </p:sp>
      <p:sp>
        <p:nvSpPr>
          <p:cNvPr id="21" name="Text 19"/>
          <p:cNvSpPr/>
          <p:nvPr/>
        </p:nvSpPr>
        <p:spPr>
          <a:xfrm>
            <a:off x="914400" y="4270248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U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1691640" y="4288536"/>
            <a:ext cx="220461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Bulk uploads</a:t>
            </a:r>
            <a:endParaRPr lang="en-US" sz="1550" dirty="0"/>
          </a:p>
        </p:txBody>
      </p:sp>
      <p:sp>
        <p:nvSpPr>
          <p:cNvPr id="23" name="Text 21"/>
          <p:cNvSpPr/>
          <p:nvPr/>
        </p:nvSpPr>
        <p:spPr>
          <a:xfrm>
            <a:off x="914400" y="5029200"/>
            <a:ext cx="284469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Monthly earnings &amp; deductions by file number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4399178" y="3977640"/>
            <a:ext cx="3393338" cy="1783080"/>
          </a:xfrm>
          <a:prstGeom prst="roundRect">
            <a:avLst>
              <a:gd name="adj" fmla="val 4615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4673498" y="4270248"/>
            <a:ext cx="640080" cy="640080"/>
          </a:xfrm>
          <a:prstGeom prst="ellipse">
            <a:avLst/>
          </a:prstGeom>
          <a:solidFill>
            <a:srgbClr val="CC3300"/>
          </a:solidFill>
          <a:ln/>
        </p:spPr>
      </p:sp>
      <p:sp>
        <p:nvSpPr>
          <p:cNvPr id="26" name="Text 24"/>
          <p:cNvSpPr/>
          <p:nvPr/>
        </p:nvSpPr>
        <p:spPr>
          <a:xfrm>
            <a:off x="4673498" y="4270248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</a:t>
            </a:r>
            <a:endParaRPr lang="en-US" sz="1800" dirty="0"/>
          </a:p>
        </p:txBody>
      </p:sp>
      <p:sp>
        <p:nvSpPr>
          <p:cNvPr id="27" name="Text 25"/>
          <p:cNvSpPr/>
          <p:nvPr/>
        </p:nvSpPr>
        <p:spPr>
          <a:xfrm>
            <a:off x="5450738" y="4288536"/>
            <a:ext cx="220461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Official reports</a:t>
            </a:r>
            <a:endParaRPr lang="en-US" sz="1550" dirty="0"/>
          </a:p>
        </p:txBody>
      </p:sp>
      <p:sp>
        <p:nvSpPr>
          <p:cNvPr id="28" name="Text 26"/>
          <p:cNvSpPr/>
          <p:nvPr/>
        </p:nvSpPr>
        <p:spPr>
          <a:xfrm>
            <a:off x="4673498" y="5029200"/>
            <a:ext cx="284469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Summaries, journal, schedules and vouchers</a:t>
            </a:r>
            <a:endParaRPr lang="en-US" sz="1200" dirty="0"/>
          </a:p>
        </p:txBody>
      </p:sp>
      <p:sp>
        <p:nvSpPr>
          <p:cNvPr id="29" name="Shape 27"/>
          <p:cNvSpPr/>
          <p:nvPr/>
        </p:nvSpPr>
        <p:spPr>
          <a:xfrm>
            <a:off x="8158277" y="3977640"/>
            <a:ext cx="3393338" cy="1783080"/>
          </a:xfrm>
          <a:prstGeom prst="roundRect">
            <a:avLst>
              <a:gd name="adj" fmla="val 4615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8432597" y="4270248"/>
            <a:ext cx="640080" cy="640080"/>
          </a:xfrm>
          <a:prstGeom prst="ellipse">
            <a:avLst/>
          </a:prstGeom>
          <a:solidFill>
            <a:srgbClr val="CC3300"/>
          </a:solidFill>
          <a:ln/>
        </p:spPr>
      </p:sp>
      <p:sp>
        <p:nvSpPr>
          <p:cNvPr id="31" name="Text 29"/>
          <p:cNvSpPr/>
          <p:nvPr/>
        </p:nvSpPr>
        <p:spPr>
          <a:xfrm>
            <a:off x="8432597" y="4270248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</a:t>
            </a:r>
            <a:endParaRPr lang="en-US" sz="1800" dirty="0"/>
          </a:p>
        </p:txBody>
      </p:sp>
      <p:sp>
        <p:nvSpPr>
          <p:cNvPr id="32" name="Text 30"/>
          <p:cNvSpPr/>
          <p:nvPr/>
        </p:nvSpPr>
        <p:spPr>
          <a:xfrm>
            <a:off x="9209837" y="4288536"/>
            <a:ext cx="220461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Self-service</a:t>
            </a:r>
            <a:endParaRPr lang="en-US" sz="1550" dirty="0"/>
          </a:p>
        </p:txBody>
      </p:sp>
      <p:sp>
        <p:nvSpPr>
          <p:cNvPr id="33" name="Text 31"/>
          <p:cNvSpPr/>
          <p:nvPr/>
        </p:nvSpPr>
        <p:spPr>
          <a:xfrm>
            <a:off x="8432597" y="5029200"/>
            <a:ext cx="284469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Staff view payslips and request changes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11277295" y="640080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FCE(T) Gombe · HR &amp; Payroll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02920"/>
            <a:ext cx="10058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CC33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ACCESS &amp; RESPONSIBILITIES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11535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Who does what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920240"/>
            <a:ext cx="2487854" cy="3749040"/>
          </a:xfrm>
          <a:prstGeom prst="roundRect">
            <a:avLst>
              <a:gd name="adj" fmla="val 3308"/>
            </a:avLst>
          </a:prstGeom>
          <a:solidFill>
            <a:srgbClr val="241310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914400" y="2240280"/>
            <a:ext cx="548640" cy="548640"/>
          </a:xfrm>
          <a:prstGeom prst="ellipse">
            <a:avLst/>
          </a:prstGeom>
          <a:solidFill>
            <a:srgbClr val="CC3300"/>
          </a:solidFill>
          <a:ln/>
        </p:spPr>
      </p:sp>
      <p:sp>
        <p:nvSpPr>
          <p:cNvPr id="6" name="Text 4"/>
          <p:cNvSpPr/>
          <p:nvPr/>
        </p:nvSpPr>
        <p:spPr>
          <a:xfrm>
            <a:off x="914400" y="224028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896112" y="2971800"/>
            <a:ext cx="203065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Administrator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896112" y="3520440"/>
            <a:ext cx="1984934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E6D8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access to every module and all configuration.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3447974" y="1920240"/>
            <a:ext cx="2487854" cy="3749040"/>
          </a:xfrm>
          <a:prstGeom prst="roundRect">
            <a:avLst>
              <a:gd name="adj" fmla="val 3308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722294" y="2240280"/>
            <a:ext cx="548640" cy="548640"/>
          </a:xfrm>
          <a:prstGeom prst="ellipse">
            <a:avLst/>
          </a:prstGeom>
          <a:solidFill>
            <a:srgbClr val="9C4A2F"/>
          </a:solidFill>
          <a:ln/>
        </p:spPr>
      </p:sp>
      <p:sp>
        <p:nvSpPr>
          <p:cNvPr id="11" name="Text 9"/>
          <p:cNvSpPr/>
          <p:nvPr/>
        </p:nvSpPr>
        <p:spPr>
          <a:xfrm>
            <a:off x="3722294" y="224028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3704006" y="2971800"/>
            <a:ext cx="203065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HR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3704006" y="3520440"/>
            <a:ext cx="1984934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Employees, promotions, master data, change requests, ESS invites.</a:t>
            </a:r>
            <a:endParaRPr lang="en-US" sz="1250" dirty="0"/>
          </a:p>
        </p:txBody>
      </p:sp>
      <p:sp>
        <p:nvSpPr>
          <p:cNvPr id="14" name="Shape 12"/>
          <p:cNvSpPr/>
          <p:nvPr/>
        </p:nvSpPr>
        <p:spPr>
          <a:xfrm>
            <a:off x="6255868" y="1920240"/>
            <a:ext cx="2487854" cy="3749040"/>
          </a:xfrm>
          <a:prstGeom prst="roundRect">
            <a:avLst>
              <a:gd name="adj" fmla="val 3308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6530188" y="2240280"/>
            <a:ext cx="548640" cy="548640"/>
          </a:xfrm>
          <a:prstGeom prst="ellipse">
            <a:avLst/>
          </a:prstGeom>
          <a:solidFill>
            <a:srgbClr val="7A5C2E"/>
          </a:solidFill>
          <a:ln/>
        </p:spPr>
      </p:sp>
      <p:sp>
        <p:nvSpPr>
          <p:cNvPr id="16" name="Text 14"/>
          <p:cNvSpPr/>
          <p:nvPr/>
        </p:nvSpPr>
        <p:spPr>
          <a:xfrm>
            <a:off x="6530188" y="224028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6511900" y="2971800"/>
            <a:ext cx="203065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Bursary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6511900" y="3520440"/>
            <a:ext cx="1984934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Payroll runs, components, salary &amp; tax tables, uploads, reports.</a:t>
            </a:r>
            <a:endParaRPr lang="en-US" sz="1250" dirty="0"/>
          </a:p>
        </p:txBody>
      </p:sp>
      <p:sp>
        <p:nvSpPr>
          <p:cNvPr id="19" name="Shape 17"/>
          <p:cNvSpPr/>
          <p:nvPr/>
        </p:nvSpPr>
        <p:spPr>
          <a:xfrm>
            <a:off x="9063761" y="1920240"/>
            <a:ext cx="2487854" cy="3749040"/>
          </a:xfrm>
          <a:prstGeom prst="roundRect">
            <a:avLst>
              <a:gd name="adj" fmla="val 3308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9338081" y="2240280"/>
            <a:ext cx="548640" cy="548640"/>
          </a:xfrm>
          <a:prstGeom prst="ellipse">
            <a:avLst/>
          </a:prstGeom>
          <a:solidFill>
            <a:srgbClr val="4A4A4A"/>
          </a:solidFill>
          <a:ln/>
        </p:spPr>
      </p:sp>
      <p:sp>
        <p:nvSpPr>
          <p:cNvPr id="21" name="Text 19"/>
          <p:cNvSpPr/>
          <p:nvPr/>
        </p:nvSpPr>
        <p:spPr>
          <a:xfrm>
            <a:off x="9338081" y="224028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9319793" y="2971800"/>
            <a:ext cx="203065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Auditor</a:t>
            </a:r>
            <a:endParaRPr lang="en-US" sz="1800" dirty="0"/>
          </a:p>
        </p:txBody>
      </p:sp>
      <p:sp>
        <p:nvSpPr>
          <p:cNvPr id="23" name="Text 21"/>
          <p:cNvSpPr/>
          <p:nvPr/>
        </p:nvSpPr>
        <p:spPr>
          <a:xfrm>
            <a:off x="9319793" y="3520440"/>
            <a:ext cx="1984934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25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Read-only view of employees, payroll and reports.</a:t>
            </a:r>
            <a:endParaRPr lang="en-US" sz="1250" dirty="0"/>
          </a:p>
        </p:txBody>
      </p:sp>
      <p:sp>
        <p:nvSpPr>
          <p:cNvPr id="24" name="Text 22"/>
          <p:cNvSpPr/>
          <p:nvPr/>
        </p:nvSpPr>
        <p:spPr>
          <a:xfrm>
            <a:off x="640080" y="5943600"/>
            <a:ext cx="109115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Plus employee self-service accounts. Menus adapt to each role; the system enforces every rule server-side.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11277295" y="640080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FCE(T) Gombe · HR &amp; Payroll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24131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02920"/>
            <a:ext cx="10058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F7B79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ARCHITECTURE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11535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 modern, maintainable stack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874520"/>
            <a:ext cx="10911535" cy="868680"/>
          </a:xfrm>
          <a:prstGeom prst="roundRect">
            <a:avLst>
              <a:gd name="adj" fmla="val 8421"/>
            </a:avLst>
          </a:prstGeom>
          <a:solidFill>
            <a:srgbClr val="33201B"/>
          </a:solidFill>
          <a:ln w="12700">
            <a:solidFill>
              <a:srgbClr val="4A2F2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68680" y="2057400"/>
            <a:ext cx="502920" cy="502920"/>
          </a:xfrm>
          <a:prstGeom prst="ellipse">
            <a:avLst/>
          </a:prstGeom>
          <a:solidFill>
            <a:srgbClr val="CC3300"/>
          </a:solidFill>
          <a:ln/>
        </p:spPr>
      </p:sp>
      <p:sp>
        <p:nvSpPr>
          <p:cNvPr id="6" name="Text 4"/>
          <p:cNvSpPr/>
          <p:nvPr/>
        </p:nvSpPr>
        <p:spPr>
          <a:xfrm>
            <a:off x="868680" y="205740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1600200" y="1874520"/>
            <a:ext cx="29260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Presentation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4572000" y="1874520"/>
            <a:ext cx="6705295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9C7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React 19 · Inertia.js · TypeScript · Tailwind CSS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640080" y="2898648"/>
            <a:ext cx="10911535" cy="868680"/>
          </a:xfrm>
          <a:prstGeom prst="roundRect">
            <a:avLst>
              <a:gd name="adj" fmla="val 8421"/>
            </a:avLst>
          </a:prstGeom>
          <a:solidFill>
            <a:srgbClr val="2E1B17"/>
          </a:solidFill>
          <a:ln w="12700">
            <a:solidFill>
              <a:srgbClr val="4A2F28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868680" y="3081528"/>
            <a:ext cx="502920" cy="502920"/>
          </a:xfrm>
          <a:prstGeom prst="ellipse">
            <a:avLst/>
          </a:prstGeom>
          <a:solidFill>
            <a:srgbClr val="CC3300"/>
          </a:solidFill>
          <a:ln/>
        </p:spPr>
      </p:sp>
      <p:sp>
        <p:nvSpPr>
          <p:cNvPr id="11" name="Text 9"/>
          <p:cNvSpPr/>
          <p:nvPr/>
        </p:nvSpPr>
        <p:spPr>
          <a:xfrm>
            <a:off x="868680" y="3081528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1600200" y="2898648"/>
            <a:ext cx="29260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Application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4572000" y="2898648"/>
            <a:ext cx="6705295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9C7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Laravel 13 controllers, services &amp; queued jobs (PHP 8.4)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640080" y="3922776"/>
            <a:ext cx="10911535" cy="868680"/>
          </a:xfrm>
          <a:prstGeom prst="roundRect">
            <a:avLst>
              <a:gd name="adj" fmla="val 8421"/>
            </a:avLst>
          </a:prstGeom>
          <a:solidFill>
            <a:srgbClr val="33201B"/>
          </a:solidFill>
          <a:ln w="12700">
            <a:solidFill>
              <a:srgbClr val="4A2F28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868680" y="4105656"/>
            <a:ext cx="502920" cy="502920"/>
          </a:xfrm>
          <a:prstGeom prst="ellipse">
            <a:avLst/>
          </a:prstGeom>
          <a:solidFill>
            <a:srgbClr val="CC3300"/>
          </a:solidFill>
          <a:ln/>
        </p:spPr>
      </p:sp>
      <p:sp>
        <p:nvSpPr>
          <p:cNvPr id="16" name="Text 14"/>
          <p:cNvSpPr/>
          <p:nvPr/>
        </p:nvSpPr>
        <p:spPr>
          <a:xfrm>
            <a:off x="868680" y="4105656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1600200" y="3922776"/>
            <a:ext cx="29260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Domain logic</a:t>
            </a:r>
            <a:endParaRPr lang="en-US" sz="1700" dirty="0"/>
          </a:p>
        </p:txBody>
      </p:sp>
      <p:sp>
        <p:nvSpPr>
          <p:cNvPr id="18" name="Text 16"/>
          <p:cNvSpPr/>
          <p:nvPr/>
        </p:nvSpPr>
        <p:spPr>
          <a:xfrm>
            <a:off x="4572000" y="3922776"/>
            <a:ext cx="6705295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9C7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Payroll calculator · PAYE strategy · report builder</a:t>
            </a:r>
            <a:endParaRPr lang="en-US" sz="1400" dirty="0"/>
          </a:p>
        </p:txBody>
      </p:sp>
      <p:sp>
        <p:nvSpPr>
          <p:cNvPr id="19" name="Shape 17"/>
          <p:cNvSpPr/>
          <p:nvPr/>
        </p:nvSpPr>
        <p:spPr>
          <a:xfrm>
            <a:off x="640080" y="4946904"/>
            <a:ext cx="10911535" cy="868680"/>
          </a:xfrm>
          <a:prstGeom prst="roundRect">
            <a:avLst>
              <a:gd name="adj" fmla="val 8421"/>
            </a:avLst>
          </a:prstGeom>
          <a:solidFill>
            <a:srgbClr val="2E1B17"/>
          </a:solidFill>
          <a:ln w="12700">
            <a:solidFill>
              <a:srgbClr val="4A2F28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868680" y="5129784"/>
            <a:ext cx="502920" cy="502920"/>
          </a:xfrm>
          <a:prstGeom prst="ellipse">
            <a:avLst/>
          </a:prstGeom>
          <a:solidFill>
            <a:srgbClr val="CC3300"/>
          </a:solidFill>
          <a:ln/>
        </p:spPr>
      </p:sp>
      <p:sp>
        <p:nvSpPr>
          <p:cNvPr id="21" name="Text 19"/>
          <p:cNvSpPr/>
          <p:nvPr/>
        </p:nvSpPr>
        <p:spPr>
          <a:xfrm>
            <a:off x="868680" y="5129784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1600200" y="4946904"/>
            <a:ext cx="29260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Data</a:t>
            </a:r>
            <a:endParaRPr lang="en-US" sz="1700" dirty="0"/>
          </a:p>
        </p:txBody>
      </p:sp>
      <p:sp>
        <p:nvSpPr>
          <p:cNvPr id="23" name="Text 21"/>
          <p:cNvSpPr/>
          <p:nvPr/>
        </p:nvSpPr>
        <p:spPr>
          <a:xfrm>
            <a:off x="4572000" y="4946904"/>
            <a:ext cx="6705295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9C7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MySQL · effective-dated tables · immutable payslips</a:t>
            </a:r>
            <a:endParaRPr lang="en-US" sz="1400" dirty="0"/>
          </a:p>
        </p:txBody>
      </p:sp>
      <p:sp>
        <p:nvSpPr>
          <p:cNvPr id="24" name="Text 22"/>
          <p:cNvSpPr/>
          <p:nvPr/>
        </p:nvSpPr>
        <p:spPr>
          <a:xfrm>
            <a:off x="640080" y="6126480"/>
            <a:ext cx="109115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B49A9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Auditing, role permissions, PDF and spreadsheet engines are provided by well-supported open-source packages.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11277295" y="640080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FCE(T) Gombe · HR &amp; Payroll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02920"/>
            <a:ext cx="10058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CC33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RECORDS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11535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Employees &amp; master data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2011680"/>
            <a:ext cx="457200" cy="457200"/>
          </a:xfrm>
          <a:prstGeom prst="ellipse">
            <a:avLst/>
          </a:prstGeom>
          <a:solidFill>
            <a:srgbClr val="FBF1ED"/>
          </a:solidFill>
          <a:ln/>
        </p:spPr>
      </p:sp>
      <p:sp>
        <p:nvSpPr>
          <p:cNvPr id="5" name="Text 3"/>
          <p:cNvSpPr/>
          <p:nvPr/>
        </p:nvSpPr>
        <p:spPr>
          <a:xfrm>
            <a:off x="640080" y="201168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1325880" y="1920240"/>
            <a:ext cx="5852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File number is the primary identifier</a:t>
            </a:r>
            <a:endParaRPr lang="en-US" sz="1550" dirty="0"/>
          </a:p>
        </p:txBody>
      </p:sp>
      <p:sp>
        <p:nvSpPr>
          <p:cNvPr id="7" name="Text 5"/>
          <p:cNvSpPr/>
          <p:nvPr/>
        </p:nvSpPr>
        <p:spPr>
          <a:xfrm>
            <a:off x="1325880" y="2313432"/>
            <a:ext cx="5852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IPPIS number is optional and added when assigned.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640080" y="2999232"/>
            <a:ext cx="457200" cy="457200"/>
          </a:xfrm>
          <a:prstGeom prst="ellipse">
            <a:avLst/>
          </a:prstGeom>
          <a:solidFill>
            <a:srgbClr val="FBF1ED"/>
          </a:solidFill>
          <a:ln/>
        </p:spPr>
      </p:sp>
      <p:sp>
        <p:nvSpPr>
          <p:cNvPr id="9" name="Text 7"/>
          <p:cNvSpPr/>
          <p:nvPr/>
        </p:nvSpPr>
        <p:spPr>
          <a:xfrm>
            <a:off x="640080" y="299923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325880" y="2907792"/>
            <a:ext cx="5852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Selectable master lists</a:t>
            </a:r>
            <a:endParaRPr lang="en-US" sz="1550" dirty="0"/>
          </a:p>
        </p:txBody>
      </p:sp>
      <p:sp>
        <p:nvSpPr>
          <p:cNvPr id="11" name="Text 9"/>
          <p:cNvSpPr/>
          <p:nvPr/>
        </p:nvSpPr>
        <p:spPr>
          <a:xfrm>
            <a:off x="1325880" y="3300984"/>
            <a:ext cx="5852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Departments, banks, pension houses and unions — add, edit, delete, import.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640080" y="3986784"/>
            <a:ext cx="457200" cy="457200"/>
          </a:xfrm>
          <a:prstGeom prst="ellipse">
            <a:avLst/>
          </a:prstGeom>
          <a:solidFill>
            <a:srgbClr val="FBF1ED"/>
          </a:solidFill>
          <a:ln/>
        </p:spPr>
      </p:sp>
      <p:sp>
        <p:nvSpPr>
          <p:cNvPr id="13" name="Text 11"/>
          <p:cNvSpPr/>
          <p:nvPr/>
        </p:nvSpPr>
        <p:spPr>
          <a:xfrm>
            <a:off x="640080" y="3986784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1325880" y="3895344"/>
            <a:ext cx="5852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Bulk employee import</a:t>
            </a:r>
            <a:endParaRPr lang="en-US" sz="1550" dirty="0"/>
          </a:p>
        </p:txBody>
      </p:sp>
      <p:sp>
        <p:nvSpPr>
          <p:cNvPr id="15" name="Text 13"/>
          <p:cNvSpPr/>
          <p:nvPr/>
        </p:nvSpPr>
        <p:spPr>
          <a:xfrm>
            <a:off x="1325880" y="4288536"/>
            <a:ext cx="5852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Onboard or update hundreds of staff from one spreadsheet.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640080" y="4974336"/>
            <a:ext cx="457200" cy="457200"/>
          </a:xfrm>
          <a:prstGeom prst="ellipse">
            <a:avLst/>
          </a:prstGeom>
          <a:solidFill>
            <a:srgbClr val="FBF1ED"/>
          </a:solidFill>
          <a:ln/>
        </p:spPr>
      </p:sp>
      <p:sp>
        <p:nvSpPr>
          <p:cNvPr id="17" name="Text 15"/>
          <p:cNvSpPr/>
          <p:nvPr/>
        </p:nvSpPr>
        <p:spPr>
          <a:xfrm>
            <a:off x="640080" y="4974336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1325880" y="4882896"/>
            <a:ext cx="5852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Guarded deletes &amp; renames</a:t>
            </a:r>
            <a:endParaRPr lang="en-US" sz="1550" dirty="0"/>
          </a:p>
        </p:txBody>
      </p:sp>
      <p:sp>
        <p:nvSpPr>
          <p:cNvPr id="19" name="Text 17"/>
          <p:cNvSpPr/>
          <p:nvPr/>
        </p:nvSpPr>
        <p:spPr>
          <a:xfrm>
            <a:off x="1325880" y="5276088"/>
            <a:ext cx="5852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Renames cascade; in-use items cannot be deleted.</a:t>
            </a:r>
            <a:endParaRPr lang="en-US" sz="1250" dirty="0"/>
          </a:p>
        </p:txBody>
      </p:sp>
      <p:sp>
        <p:nvSpPr>
          <p:cNvPr id="20" name="Shape 18"/>
          <p:cNvSpPr/>
          <p:nvPr/>
        </p:nvSpPr>
        <p:spPr>
          <a:xfrm>
            <a:off x="7406640" y="1920240"/>
            <a:ext cx="4144975" cy="4114800"/>
          </a:xfrm>
          <a:prstGeom prst="roundRect">
            <a:avLst>
              <a:gd name="adj" fmla="val 2000"/>
            </a:avLst>
          </a:prstGeom>
          <a:solidFill>
            <a:srgbClr val="241310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7726680" y="2194560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00" kern="0" dirty="0">
                <a:solidFill>
                  <a:srgbClr val="F7B79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Master data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7726680" y="2743200"/>
            <a:ext cx="1280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39</a:t>
            </a:r>
            <a:endParaRPr lang="en-US" sz="2600" dirty="0"/>
          </a:p>
        </p:txBody>
      </p:sp>
      <p:sp>
        <p:nvSpPr>
          <p:cNvPr id="23" name="Text 21"/>
          <p:cNvSpPr/>
          <p:nvPr/>
        </p:nvSpPr>
        <p:spPr>
          <a:xfrm>
            <a:off x="8915400" y="2834640"/>
            <a:ext cx="2560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D9C7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Departments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7726680" y="3520440"/>
            <a:ext cx="1280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15</a:t>
            </a:r>
            <a:endParaRPr lang="en-US" sz="2600" dirty="0"/>
          </a:p>
        </p:txBody>
      </p:sp>
      <p:sp>
        <p:nvSpPr>
          <p:cNvPr id="25" name="Text 23"/>
          <p:cNvSpPr/>
          <p:nvPr/>
        </p:nvSpPr>
        <p:spPr>
          <a:xfrm>
            <a:off x="8915400" y="3611880"/>
            <a:ext cx="2560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D9C7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Banks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7726680" y="4297680"/>
            <a:ext cx="1280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21</a:t>
            </a:r>
            <a:endParaRPr lang="en-US" sz="2600" dirty="0"/>
          </a:p>
        </p:txBody>
      </p:sp>
      <p:sp>
        <p:nvSpPr>
          <p:cNvPr id="27" name="Text 25"/>
          <p:cNvSpPr/>
          <p:nvPr/>
        </p:nvSpPr>
        <p:spPr>
          <a:xfrm>
            <a:off x="8915400" y="4389120"/>
            <a:ext cx="2560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D9C7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Pension houses</a:t>
            </a:r>
            <a:endParaRPr lang="en-US" sz="1300" dirty="0"/>
          </a:p>
        </p:txBody>
      </p:sp>
      <p:sp>
        <p:nvSpPr>
          <p:cNvPr id="28" name="Text 26"/>
          <p:cNvSpPr/>
          <p:nvPr/>
        </p:nvSpPr>
        <p:spPr>
          <a:xfrm>
            <a:off x="7726680" y="5074920"/>
            <a:ext cx="1280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</a:t>
            </a:r>
            <a:endParaRPr lang="en-US" sz="2600" dirty="0"/>
          </a:p>
        </p:txBody>
      </p:sp>
      <p:sp>
        <p:nvSpPr>
          <p:cNvPr id="29" name="Text 27"/>
          <p:cNvSpPr/>
          <p:nvPr/>
        </p:nvSpPr>
        <p:spPr>
          <a:xfrm>
            <a:off x="8915400" y="5166360"/>
            <a:ext cx="2560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D9C7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Unions</a:t>
            </a:r>
            <a:endParaRPr lang="en-US" sz="1300" dirty="0"/>
          </a:p>
        </p:txBody>
      </p:sp>
      <p:sp>
        <p:nvSpPr>
          <p:cNvPr id="30" name="Text 28"/>
          <p:cNvSpPr/>
          <p:nvPr/>
        </p:nvSpPr>
        <p:spPr>
          <a:xfrm>
            <a:off x="11277295" y="640080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FCE(T) Gombe · HR &amp; Payroll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02920"/>
            <a:ext cx="10058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CC33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 DEFINITION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11535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Salary tables &amp; pay components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640080" y="1965960"/>
            <a:ext cx="5212080" cy="3977640"/>
          </a:xfrm>
          <a:prstGeom prst="roundRect">
            <a:avLst>
              <a:gd name="adj" fmla="val 2069"/>
            </a:avLst>
          </a:prstGeom>
          <a:solidFill>
            <a:srgbClr val="FBF1ED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60120" y="219456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Salary tables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960120" y="2743200"/>
            <a:ext cx="4572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buSzPct val="100000"/>
              <a:buChar char="–"/>
            </a:pPr>
            <a:r>
              <a:rPr lang="en-US" sz="13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Structure → Grade → Step → consolidated amount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960120" y="3474720"/>
            <a:ext cx="4572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buSzPct val="100000"/>
              <a:buChar char="–"/>
            </a:pPr>
            <a:r>
              <a:rPr lang="en-US" sz="13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Effective-dated: scale changes never alter past runs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960120" y="4206240"/>
            <a:ext cx="4572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buSzPct val="100000"/>
              <a:buChar char="–"/>
            </a:pPr>
            <a:r>
              <a:rPr lang="en-US" sz="13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 pay for every employee is looked up here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960120" y="4937760"/>
            <a:ext cx="4572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buSzPct val="100000"/>
              <a:buChar char="–"/>
            </a:pPr>
            <a:r>
              <a:rPr lang="en-US" sz="13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Importable from the provided template</a:t>
            </a:r>
            <a:endParaRPr lang="en-US" sz="1350" dirty="0"/>
          </a:p>
        </p:txBody>
      </p:sp>
      <p:sp>
        <p:nvSpPr>
          <p:cNvPr id="10" name="Shape 8"/>
          <p:cNvSpPr/>
          <p:nvPr/>
        </p:nvSpPr>
        <p:spPr>
          <a:xfrm>
            <a:off x="6217920" y="1965960"/>
            <a:ext cx="5212080" cy="3977640"/>
          </a:xfrm>
          <a:prstGeom prst="roundRect">
            <a:avLst>
              <a:gd name="adj" fmla="val 2069"/>
            </a:avLst>
          </a:prstGeom>
          <a:solidFill>
            <a:srgbClr val="FFFFFF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537960" y="219456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Pay components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6537960" y="2743200"/>
            <a:ext cx="4572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buSzPct val="100000"/>
              <a:buChar char="–"/>
            </a:pPr>
            <a:r>
              <a:rPr lang="en-US" sz="13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Earnings, deductions and statutory items</a:t>
            </a:r>
            <a:endParaRPr lang="en-US" sz="1350" dirty="0"/>
          </a:p>
        </p:txBody>
      </p:sp>
      <p:sp>
        <p:nvSpPr>
          <p:cNvPr id="13" name="Text 11"/>
          <p:cNvSpPr/>
          <p:nvPr/>
        </p:nvSpPr>
        <p:spPr>
          <a:xfrm>
            <a:off x="6537960" y="3474720"/>
            <a:ext cx="4572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buSzPct val="100000"/>
              <a:buChar char="–"/>
            </a:pPr>
            <a:r>
              <a:rPr lang="en-US" sz="13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Taxable / pensionable flags on earnings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6537960" y="4206240"/>
            <a:ext cx="4572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buSzPct val="100000"/>
              <a:buChar char="–"/>
            </a:pPr>
            <a:r>
              <a:rPr lang="en-US" sz="13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Tax-exempt flag for NHIS &amp; life assurance relief</a:t>
            </a:r>
            <a:endParaRPr lang="en-US" sz="1350" dirty="0"/>
          </a:p>
        </p:txBody>
      </p:sp>
      <p:sp>
        <p:nvSpPr>
          <p:cNvPr id="15" name="Text 13"/>
          <p:cNvSpPr/>
          <p:nvPr/>
        </p:nvSpPr>
        <p:spPr>
          <a:xfrm>
            <a:off x="6537960" y="4937760"/>
            <a:ext cx="4572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buSzPct val="100000"/>
              <a:buChar char="–"/>
            </a:pPr>
            <a:r>
              <a:rPr lang="en-US" sz="135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Per-employee enrolments or monthly uploads</a:t>
            </a:r>
            <a:endParaRPr lang="en-US" sz="1350" dirty="0"/>
          </a:p>
        </p:txBody>
      </p:sp>
      <p:sp>
        <p:nvSpPr>
          <p:cNvPr id="16" name="Text 14"/>
          <p:cNvSpPr/>
          <p:nvPr/>
        </p:nvSpPr>
        <p:spPr>
          <a:xfrm>
            <a:off x="11277295" y="640080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FCE(T) Gombe · HR &amp; Payroll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02920"/>
            <a:ext cx="10058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CC33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STATUTORY ENGINE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10911535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2424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Config-driven PAYE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640080" y="1600200"/>
            <a:ext cx="10911535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Income tax is held as editable, effective-dated configuration — not code. Amending tax law is a data change, and historical runs still reproduce their original figures.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640080" y="2468880"/>
            <a:ext cx="3393338" cy="2011680"/>
          </a:xfrm>
          <a:prstGeom prst="roundRect">
            <a:avLst>
              <a:gd name="adj" fmla="val 4091"/>
            </a:avLst>
          </a:prstGeom>
          <a:solidFill>
            <a:srgbClr val="FBF1ED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914400" y="2743200"/>
            <a:ext cx="284469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CRA relief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914400" y="3337560"/>
            <a:ext cx="2844698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₦200,000 floor (or 1% of gross) plus 20% of gross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4399178" y="2468880"/>
            <a:ext cx="3393338" cy="2011680"/>
          </a:xfrm>
          <a:prstGeom prst="roundRect">
            <a:avLst>
              <a:gd name="adj" fmla="val 4091"/>
            </a:avLst>
          </a:prstGeom>
          <a:solidFill>
            <a:srgbClr val="241310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4673498" y="2743200"/>
            <a:ext cx="284469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Graduated bands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4673498" y="3337560"/>
            <a:ext cx="2844698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E6D8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Editable width &amp; rate rows: 7% · 11% · 15% · 19% · 21% · 24%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8158277" y="2468880"/>
            <a:ext cx="3393338" cy="2011680"/>
          </a:xfrm>
          <a:prstGeom prst="roundRect">
            <a:avLst>
              <a:gd name="adj" fmla="val 4091"/>
            </a:avLst>
          </a:prstGeom>
          <a:solidFill>
            <a:srgbClr val="FBF1ED"/>
          </a:solidFill>
          <a:ln w="12700">
            <a:solidFill>
              <a:srgbClr val="E7DDD7"/>
            </a:solidFill>
            <a:prstDash val="solid"/>
          </a:ln>
          <a:effectLst>
            <a:outerShdw sx="100000" sy="100000" kx="0" ky="0" algn="bl" rotWithShape="0" blurRad="76200" dist="25400" dir="5400000">
              <a:srgbClr val="B9ACA5">
                <a:alpha val="35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8432597" y="2743200"/>
            <a:ext cx="284469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CC330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Minimum tax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8432597" y="3337560"/>
            <a:ext cx="2844698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24242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configurable floor as a % of gross income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640080" y="4892040"/>
            <a:ext cx="10911535" cy="1051560"/>
          </a:xfrm>
          <a:prstGeom prst="roundRect">
            <a:avLst>
              <a:gd name="adj" fmla="val 6957"/>
            </a:avLst>
          </a:prstGeom>
          <a:solidFill>
            <a:srgbClr val="F4EEE9"/>
          </a:solidFill>
          <a:ln w="12700">
            <a:solidFill>
              <a:srgbClr val="E7DDD7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914400" y="4892040"/>
            <a:ext cx="10362895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24242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tax = max( graduated bands on (gross − CRA − pension − NHF − NHIS/life) ,  minimum-tax floor )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11277295" y="640080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640080" y="640080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67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FCE(T) Gombe · HR &amp; Payroll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2026-08-11T13:54:29Z</dcterms:created>
  <dcterms:modified xsi:type="dcterms:W3CDTF">2026-08-11T13:54:29Z</dcterms:modified>
</cp:coreProperties>
</file>